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3" r:id="rId3"/>
    <p:sldId id="264" r:id="rId4"/>
    <p:sldId id="311" r:id="rId5"/>
    <p:sldId id="312" r:id="rId6"/>
    <p:sldId id="319" r:id="rId7"/>
    <p:sldId id="313" r:id="rId8"/>
    <p:sldId id="314" r:id="rId9"/>
    <p:sldId id="315" r:id="rId10"/>
    <p:sldId id="316" r:id="rId11"/>
    <p:sldId id="317" r:id="rId12"/>
    <p:sldId id="318" r:id="rId13"/>
    <p:sldId id="320" r:id="rId14"/>
    <p:sldId id="321" r:id="rId15"/>
    <p:sldId id="322" r:id="rId16"/>
    <p:sldId id="323" r:id="rId17"/>
    <p:sldId id="337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3" r:id="rId26"/>
    <p:sldId id="336" r:id="rId27"/>
    <p:sldId id="335" r:id="rId28"/>
    <p:sldId id="340" r:id="rId29"/>
    <p:sldId id="342" r:id="rId30"/>
    <p:sldId id="339" r:id="rId31"/>
    <p:sldId id="341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61" r:id="rId48"/>
    <p:sldId id="360" r:id="rId49"/>
    <p:sldId id="362" r:id="rId50"/>
    <p:sldId id="363" r:id="rId51"/>
    <p:sldId id="364" r:id="rId52"/>
    <p:sldId id="365" r:id="rId53"/>
    <p:sldId id="366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263"/>
            <p14:sldId id="264"/>
            <p14:sldId id="311"/>
            <p14:sldId id="312"/>
            <p14:sldId id="319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37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6"/>
            <p14:sldId id="335"/>
            <p14:sldId id="340"/>
            <p14:sldId id="342"/>
            <p14:sldId id="339"/>
            <p14:sldId id="34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1"/>
            <p14:sldId id="360"/>
            <p14:sldId id="362"/>
            <p14:sldId id="363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38"/>
    <p:restoredTop sz="95770"/>
  </p:normalViewPr>
  <p:slideViewPr>
    <p:cSldViewPr snapToGrid="0" snapToObjects="1">
      <p:cViewPr varScale="1">
        <p:scale>
          <a:sx n="98" d="100"/>
          <a:sy n="98" d="100"/>
        </p:scale>
        <p:origin x="19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2024/12/31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19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2CC-1035-39AC-5B1A-3E487A9A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07E81-404C-503A-4566-05D7FDD6959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回顾</a:t>
                </a:r>
                <a:r>
                  <a:rPr lang="zh-CN" altLang="en-US" dirty="0"/>
                  <a:t>：</a:t>
                </a:r>
                <a:r>
                  <a:rPr 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条件下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条件分布列</a:t>
                </a:r>
                <a:endParaRPr lang="en-CN" b="1" dirty="0"/>
              </a:p>
              <a:p>
                <a:endParaRPr lang="en-CN" b="1" dirty="0"/>
              </a:p>
              <a:p>
                <a:r>
                  <a:rPr lang="en-US" dirty="0" err="1"/>
                  <a:t>对于连续随机变量</a:t>
                </a:r>
                <a:r>
                  <a:rPr lang="zh-CN" altLang="en-US" dirty="0"/>
                  <a:t>，如何定义条件分布函数和条件密度函数？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err="1"/>
                  <a:t>可定义为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e>
                                </m:nary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  <m:brk m:alnAt="23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07E81-404C-503A-4566-05D7FDD6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FA0DA-2191-C197-886B-7460A3203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90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0FA2-67E6-E799-FAF3-CBBD8AC7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0717-F8BC-725B-1CEE-5C43DCA305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659401" cy="5333856"/>
              </a:xfrm>
            </p:spPr>
            <p:txBody>
              <a:bodyPr/>
              <a:lstStyle/>
              <a:p>
                <a:r>
                  <a:rPr lang="en-US" dirty="0" err="1"/>
                  <a:t>当密度函数连续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  <m:brk m:alnAt="23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  <m:brk m:alnAt="23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p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e>
                                </m:nary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  <m:brk m:alnAt="23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den>
                        </m:f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𝑑𝑢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den>
                        </m:f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为给定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条件分布函数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条件密度函数</a:t>
                </a:r>
              </a:p>
              <a:p>
                <a:pPr lvl="1"/>
                <a:r>
                  <a:rPr lang="en-CN" dirty="0"/>
                  <a:t>正则性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sub>
                            </m:sSub>
                          </m:den>
                        </m:f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b="1" dirty="0"/>
              </a:p>
              <a:p>
                <a:endParaRPr lang="en-C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0717-F8BC-725B-1CEE-5C43DCA30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659401" cy="5333856"/>
              </a:xfrm>
              <a:blipFill>
                <a:blip r:embed="rId2"/>
                <a:stretch>
                  <a:fillRect l="-435" t="-1905" r="-435" b="-1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29BD-76F9-0357-F51E-0870EA493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5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04CF-3341-66FA-42D6-71D40C6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21B1A-4B29-CE3B-5074-13762987AB4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dirty="0"/>
                  <a:t> 随机变量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服从单位圆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上的二维均匀分布。计算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在单位圆内</a:t>
                </a:r>
              </a:p>
              <a:p>
                <a:r>
                  <a:rPr lang="en-CN" dirty="0"/>
                  <a:t>否则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|≤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CN" dirty="0"/>
              </a:p>
              <a:p>
                <a:r>
                  <a:rPr lang="en-CN" dirty="0"/>
                  <a:t>否则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21B1A-4B29-CE3B-5074-13762987A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C7A8-5D16-694B-F780-2A07645E5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19EE-7640-1B1D-EE38-31849504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A40DD-A962-B78E-C04B-58B993E584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回顾</a:t>
                </a:r>
                <a:r>
                  <a:rPr lang="zh-CN" altLang="en-US" dirty="0"/>
                  <a:t>：给定二维离散随机变量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，若对于任意实数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err="1"/>
                  <a:t>均有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1" dirty="0"/>
                  <a:t>相互独立</a:t>
                </a:r>
                <a:endParaRPr lang="en-US" dirty="0"/>
              </a:p>
              <a:p>
                <a:endParaRPr lang="en-CN" dirty="0"/>
              </a:p>
              <a:p>
                <a:r>
                  <a:rPr lang="en-CN" dirty="0"/>
                  <a:t>给定</a:t>
                </a:r>
                <a:r>
                  <a:rPr lang="zh-CN" altLang="en-US" dirty="0"/>
                  <a:t>二维随机变量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，分布函数为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:r>
                  <a:rPr lang="en-CN" dirty="0"/>
                  <a:t>边际分布函数为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。若对于任意实数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err="1"/>
                  <a:t>均有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1" dirty="0" err="1"/>
                  <a:t>相互独立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dirty="0" err="1"/>
                  <a:t>对于离散随机变量</a:t>
                </a:r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:r>
                  <a:rPr lang="en-US" b="0" dirty="0"/>
                  <a:t>相互独立</a:t>
                </a:r>
                <a:r>
                  <a:rPr lang="en-US" b="1" dirty="0"/>
                  <a:t>等价于</a:t>
                </a:r>
                <a:r>
                  <a:rPr lang="zh-CN" altLang="en-US" dirty="0"/>
                  <a:t>对于任意实数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err="1"/>
                  <a:t>均有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 err="1"/>
                  <a:t>对于连续随机变量</a:t>
                </a:r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:r>
                  <a:rPr lang="en-US" dirty="0" err="1"/>
                  <a:t>相互独立</a:t>
                </a:r>
                <a:r>
                  <a:rPr lang="en-US" b="1" dirty="0" err="1"/>
                  <a:t>等价于</a:t>
                </a:r>
                <a:r>
                  <a:rPr lang="zh-CN" altLang="en-US" dirty="0"/>
                  <a:t>对于任意实数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err="1"/>
                  <a:t>均有密度函数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A40DD-A962-B78E-C04B-58B993E584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667" r="-36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4B61-417C-599C-2853-E788EF34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8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22A4-E21F-0609-D9D4-28CE0AF6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33716-D54C-2285-6776-ADC5C49EF62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=6⋅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判断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是否相互独立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33716-D54C-2285-6776-ADC5C49EF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089F5-9702-9005-8DFB-FC3DE3892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3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BCC0-E14F-EF3F-721D-0ECFE1AE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3972E-CAEC-144A-1F95-CE2C8CA20E9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dirty="0"/>
                  <a:t>2</a:t>
                </a:r>
                <a:r>
                  <a:rPr lang="zh-CN" altLang="en-US" dirty="0"/>
                  <a:t>：</a:t>
                </a:r>
                <a:r>
                  <a:rPr lang="en-US" dirty="0"/>
                  <a:t>令随机变量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某服务器第一次发生故障的时间，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err="1"/>
                  <a:t>表示</a:t>
                </a:r>
                <a:r>
                  <a:rPr lang="en-US" dirty="0"/>
                  <a:t>另一台</a:t>
                </a:r>
                <a:r>
                  <a:rPr lang="zh-CN" altLang="en-US" dirty="0"/>
                  <a:t>服务器第一次发生故障的时间。已知则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3972E-CAEC-144A-1F95-CE2C8CA20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663"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A659-26DA-2020-B49F-900914A9F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4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4394-2BBA-9010-8021-AD5F9B26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E267B0-3C00-8876-460B-F3A7CC7B3B2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0" dirty="0"/>
                  <a:t>二维连续随机变量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CN" dirty="0"/>
              </a:p>
              <a:p>
                <a:r>
                  <a:rPr lang="en-CN" dirty="0"/>
                  <a:t>其中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CN" dirty="0"/>
              </a:p>
              <a:p>
                <a:r>
                  <a:rPr lang="en-CN" dirty="0"/>
                  <a:t>称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服从参数为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二维正态</a:t>
                </a:r>
                <a:r>
                  <a:rPr lang="zh-CN" altLang="en-US" b="1" dirty="0"/>
                  <a:t>（高斯）</a:t>
                </a:r>
                <a:r>
                  <a:rPr lang="en-CN" b="1" dirty="0"/>
                  <a:t>分布</a:t>
                </a:r>
              </a:p>
              <a:p>
                <a:r>
                  <a:rPr lang="en-CN" dirty="0"/>
                  <a:t>记号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验证</a:t>
                </a:r>
                <a:r>
                  <a:rPr lang="zh-CN" altLang="en-US" dirty="0"/>
                  <a:t>正则性：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计算边际密度函数</a:t>
                </a:r>
                <a:endParaRPr lang="en-US" dirty="0"/>
              </a:p>
              <a:p>
                <a:r>
                  <a:rPr lang="zh-CN" altLang="en-US" dirty="0"/>
                  <a:t>计算条件密度函数</a:t>
                </a:r>
                <a:endParaRPr lang="en-US" altLang="zh-CN" dirty="0"/>
              </a:p>
              <a:p>
                <a:r>
                  <a:rPr lang="en-US" dirty="0" err="1"/>
                  <a:t>判断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是否相互独立</a:t>
                </a:r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E267B0-3C00-8876-460B-F3A7CC7B3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91B1D-F2A1-B1BE-41BE-BE82846E7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8AD3-46F3-8C99-BB5C-84227F8D8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52A8-892B-8DBA-78BC-8195CFB2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53D31D-0429-5356-A71A-D19D749712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zh-CN" altLang="en-CN" dirty="0"/>
                  <a:t>换元</a:t>
                </a:r>
                <a:r>
                  <a:rPr lang="zh-CN" altLang="en-US" dirty="0"/>
                  <a:t>法：定义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使得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zh-CN" altLang="en-US" b="0" dirty="0"/>
                  <a:t>配方得：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CN" dirty="0"/>
              </a:p>
              <a:p>
                <a:r>
                  <a:rPr lang="en-CN" dirty="0"/>
                  <a:t>若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53D31D-0429-5356-A71A-D19D74971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79CA4-B432-D875-9CB8-F78436995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6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F159-E231-BC62-A37F-14DFA10C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073E7-5D8F-5029-1340-6B6DE311C4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𝑑𝑢𝑑𝑣</m:t>
                        </m:r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=</m:t>
                    </m:r>
                    <m:nary>
                      <m:naryPr>
                        <m:chr m:val="∬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𝑑𝑢𝑑𝑣</m:t>
                        </m:r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r>
                  <a:rPr lang="en-CN" dirty="0"/>
                  <a:t>思考</a:t>
                </a:r>
                <a:r>
                  <a:rPr lang="zh-CN" altLang="en-US" dirty="0"/>
                  <a:t>：</a:t>
                </a:r>
                <a:r>
                  <a:rPr lang="en-CN" dirty="0"/>
                  <a:t> 如何从随机变量的角度理解换元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？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073E7-5D8F-5029-1340-6B6DE311C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D9F6-C5C0-F551-8F8D-5E7C141FB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0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178F-2CB0-1B6D-0A21-794AFD2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C25E35-9A96-2701-CBF3-92DE644853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边际密度函数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zh-CN" altLang="en-US" dirty="0"/>
                  <a:t>换元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类似有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C25E35-9A96-2701-CBF3-92DE64485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3095" b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51A06-2699-3289-05FE-B7E295DD6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3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多维</a:t>
            </a:r>
            <a:r>
              <a:rPr lang="en-US" dirty="0" err="1"/>
              <a:t>连续随机变量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多维连续</a:t>
            </a:r>
            <a:r>
              <a:rPr lang="zh-CN" altLang="en-US" sz="2800" b="0" dirty="0">
                <a:solidFill>
                  <a:schemeClr val="tx1"/>
                </a:solidFill>
              </a:rPr>
              <a:t>随机变量的分布函数</a:t>
            </a:r>
            <a:r>
              <a:rPr lang="zh-CN" altLang="en-US" sz="2800" dirty="0"/>
              <a:t>和</a:t>
            </a:r>
            <a:r>
              <a:rPr lang="zh-CN" altLang="en-US" sz="2800" b="0" dirty="0">
                <a:solidFill>
                  <a:schemeClr val="tx1"/>
                </a:solidFill>
              </a:rPr>
              <a:t>密度函数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多维连续随机变量的独立性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多维连续随机变量的</a:t>
            </a:r>
            <a:r>
              <a:rPr lang="zh-CN" altLang="en-US" sz="2800" b="0" dirty="0">
                <a:solidFill>
                  <a:schemeClr val="tx1"/>
                </a:solidFill>
              </a:rPr>
              <a:t>特征数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多维</a:t>
            </a:r>
            <a:r>
              <a:rPr lang="zh-CN" altLang="en-US" sz="2800" b="0" dirty="0">
                <a:solidFill>
                  <a:schemeClr val="tx1"/>
                </a:solidFill>
              </a:rPr>
              <a:t>连续随机变量函数的分布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多维高斯分布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C30E-AD17-E59E-E002-392FF214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AB0AA-071A-6EF9-DE38-02570A61D7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0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边际分布与参数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N" dirty="0"/>
                  <a:t>无关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CN" dirty="0"/>
                  <a:t>具有相同边际分布的多维联合分布可以不同</a:t>
                </a:r>
              </a:p>
              <a:p>
                <a:r>
                  <a:rPr lang="en-CN" dirty="0"/>
                  <a:t>计算条件密度函数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sub>
                        </m:sSub>
                      </m:den>
                    </m:f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的条件分布服从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AB0AA-071A-6EF9-DE38-02570A61D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FC450-1301-E64E-C5C6-F197E2295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208C-F929-1D66-7DB4-B18BBBD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多维连续随机变量的独立性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601B2-8081-C3D2-8530-F0385B0392E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的条件分布服从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N" dirty="0"/>
                  <a:t>条件下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的条件分布服从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何时有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zh-CN" altLang="en-US" b="0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，也即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等价于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601B2-8081-C3D2-8530-F0385B039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4F57-10BB-FC9C-9125-04D2001AB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6CC7-7CF7-7B68-E5F2-C5EF6B2E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4AA23-34C5-E7C6-67DD-3B7F038966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回顾</a:t>
                </a:r>
                <a:r>
                  <a:rPr lang="zh-CN" altLang="en-US" dirty="0"/>
                  <a:t>：</a:t>
                </a:r>
                <a:r>
                  <a:rPr lang="en-US" dirty="0"/>
                  <a:t> 给定离散随机变量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  <a:p>
                <a:r>
                  <a:rPr lang="en-US" dirty="0"/>
                  <a:t>定理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US" dirty="0"/>
                  <a:t>给定连续随机变量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。如何计算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dirty="0"/>
                  <a:t>定理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相互独立</a:t>
                </a:r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nary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4AA23-34C5-E7C6-67DD-3B7F03896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8CA2-4F16-04DD-DF03-65D06AD57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5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ABC1-5A27-ABD1-3A14-EAEC9FB1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175A6-3A8A-BEA3-BA3A-3697970AF4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数学期望的线性性</a:t>
                </a:r>
                <a:r>
                  <a:rPr lang="zh-CN" altLang="en-US" b="1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dirty="0" err="1"/>
                  <a:t>推广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175A6-3A8A-BEA3-BA3A-3697970AF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5CAC-DEB5-1583-9402-85AB5C1615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02BD-0955-F0E4-E906-E59FC50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6A1EC-748D-D455-5BFC-E159D3C3AAD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定理</a:t>
                </a:r>
                <a:r>
                  <a:rPr lang="zh-CN" altLang="en-US" dirty="0"/>
                  <a:t>：若连续随机变量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推广</a:t>
                </a:r>
                <a:r>
                  <a:rPr lang="zh-CN" altLang="en-US" dirty="0"/>
                  <a:t>：若连续随机变量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推论：若连续随机变量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相互独立，则有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±⋯±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6A1EC-748D-D455-5BFC-E159D3C3A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524" b="-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70158-FD11-E73E-4917-E45AC8E9F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8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7071-88C9-6F43-6330-C3B87CBD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E3E46-588A-1BAF-AEDB-5D886ED9F5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1:</a:t>
                </a:r>
                <a:r>
                  <a:rPr lang="zh-CN" altLang="en-US" dirty="0"/>
                  <a:t> 随机向量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CN" dirty="0"/>
              </a:p>
              <a:p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的模长</a:t>
                </a:r>
                <a:r>
                  <a:rPr lang="zh-CN" altLang="en-US" dirty="0"/>
                  <a:t>。</a:t>
                </a:r>
                <a:r>
                  <a:rPr lang="en-CN" dirty="0"/>
                  <a:t>计算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E3E46-588A-1BAF-AEDB-5D886ED9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2F7A0-D239-5838-6F1A-6FD7D812F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6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E773-EC80-40CA-FB31-D4FEBAFF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2727A-51F5-5FE8-7B70-4517AB799D2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dirty="0"/>
                  <a:t>2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随机向量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相互独立</a:t>
                </a:r>
              </a:p>
              <a:p>
                <a:r>
                  <a:rPr lang="en-CN" dirty="0"/>
                  <a:t>给定固定向量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en-US" dirty="0"/>
                  <a:t> </a:t>
                </a:r>
                <a:r>
                  <a:rPr lang="en-US" dirty="0" err="1"/>
                  <a:t>令</a:t>
                </a:r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表示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dirty="0"/>
                  <a:t>的内积</a:t>
                </a:r>
                <a:r>
                  <a:rPr lang="zh-CN" altLang="en-US" dirty="0"/>
                  <a:t>。</a:t>
                </a:r>
                <a:r>
                  <a:rPr lang="en-CN" dirty="0"/>
                  <a:t> 计算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2727A-51F5-5FE8-7B70-4517AB799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9E582-9248-9FBC-9EFF-CB2206CF17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0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800E-CFCC-96BD-4704-F4870522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7E25-893E-5D52-3320-6BEA0BC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5593A-C5A7-165E-1F59-65181E7176E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矩阵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dirty="0"/>
                  <a:t>每个元素均服从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，且不同元素相互独立</a:t>
                </a:r>
                <a:endParaRPr lang="en-CN" altLang="zh-CN" dirty="0"/>
              </a:p>
              <a:p>
                <a:r>
                  <a:rPr lang="en-CN" dirty="0"/>
                  <a:t>计算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trace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trace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sgn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∏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det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sgn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sgn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trace</m:t>
                        </m:r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trace</m:t>
                        </m:r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5593A-C5A7-165E-1F59-65181E717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2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5A56D-1952-398C-03AA-1ACFE1FF4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2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B402-4E43-E672-1AC9-2A4317D7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D912D-505C-CC95-0317-81E4AD8C509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回顾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den>
                        </m:f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为给定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条件分布函数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dirty="0"/>
                  <a:t>条件下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条件密度函数</a:t>
                </a:r>
              </a:p>
              <a:p>
                <a:pPr lvl="1"/>
                <a:r>
                  <a:rPr lang="zh-CN" altLang="en-US" b="0" dirty="0"/>
                  <a:t>对于离散随机变量，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对于二维连续随机变量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定义</a:t>
                </a:r>
                <a:r>
                  <a:rPr lang="en-CN" b="1" dirty="0"/>
                  <a:t>条件数学期望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回顾：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D912D-505C-CC95-0317-81E4AD8C5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09" t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400F7-70FB-D035-67DA-FEB1C3E36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7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4BDA-614F-D190-F1D0-0FFBA208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A365A-93DB-73D9-17CF-A368A3F52A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条件数学期望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A365A-93DB-73D9-17CF-A368A3F52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3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9F57-1FD3-FD5A-90EF-3578810EB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5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035D-3BC6-1EA9-0298-314A47A0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</p:spPr>
            <p:txBody>
              <a:bodyPr/>
              <a:lstStyle/>
              <a:p>
                <a:r>
                  <a:rPr lang="en-US" dirty="0"/>
                  <a:t>给定二维随机变量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和实数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为二维随机变量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联合分布函数</a:t>
                </a:r>
              </a:p>
              <a:p>
                <a:endParaRPr lang="en-US" b="1" dirty="0"/>
              </a:p>
              <a:p>
                <a:r>
                  <a:rPr lang="en-US" sz="2400" dirty="0"/>
                  <a:t>性质</a:t>
                </a:r>
                <a:r>
                  <a:rPr lang="en-US" altLang="zh-CN" sz="2400" dirty="0"/>
                  <a:t>1</a:t>
                </a:r>
                <a:r>
                  <a:rPr lang="en-US" altLang="zh-CN" sz="2400" dirty="0">
                    <a:sym typeface="Wingdings" pitchFamily="2" charset="2"/>
                  </a:rPr>
                  <a:t>(</a:t>
                </a:r>
                <a:r>
                  <a:rPr lang="zh-CN" altLang="en-US" sz="2400" b="1" dirty="0">
                    <a:sym typeface="Wingdings" pitchFamily="2" charset="2"/>
                  </a:rPr>
                  <a:t>有界性</a:t>
                </a:r>
                <a:r>
                  <a:rPr lang="en-US" altLang="zh-CN" sz="2400" dirty="0">
                    <a:sym typeface="Wingdings" pitchFamily="2" charset="2"/>
                  </a:rPr>
                  <a:t>):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,−∞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r>
                  <a:rPr lang="en-US" sz="2400" dirty="0"/>
                  <a:t>性质</a:t>
                </a:r>
                <a:r>
                  <a:rPr lang="en-US" altLang="zh-CN" sz="2400" dirty="0"/>
                  <a:t>2(</a:t>
                </a:r>
                <a:r>
                  <a:rPr lang="zh-CN" altLang="en-US" sz="2400" b="1" dirty="0"/>
                  <a:t>单调性</a:t>
                </a:r>
                <a:r>
                  <a:rPr lang="en-US" altLang="zh-CN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sz="2400" dirty="0"/>
                  <a:t>性质</a:t>
                </a:r>
                <a:r>
                  <a:rPr lang="en-US" altLang="zh-CN" sz="2400" dirty="0"/>
                  <a:t>3(</a:t>
                </a:r>
                <a:r>
                  <a:rPr lang="zh-CN" altLang="en-US" sz="2400" b="1" dirty="0"/>
                  <a:t>右连续</a:t>
                </a:r>
                <a:r>
                  <a:rPr lang="en-US" altLang="zh-CN" sz="2400" dirty="0"/>
                  <a:t>):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+0,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b="1" dirty="0"/>
              </a:p>
              <a:p>
                <a:r>
                  <a:rPr lang="en-US" sz="2400" dirty="0"/>
                  <a:t>性质</a:t>
                </a:r>
                <a:r>
                  <a:rPr lang="en-US" altLang="zh-CN" sz="2400" dirty="0"/>
                  <a:t>4(</a:t>
                </a:r>
                <a:r>
                  <a:rPr lang="zh-CN" altLang="en-US" sz="2400" b="1" dirty="0"/>
                  <a:t>非负性</a:t>
                </a:r>
                <a:r>
                  <a:rPr lang="en-US" altLang="zh-CN" sz="2400" dirty="0"/>
                  <a:t>):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满足上述四条性质</a:t>
                </a:r>
                <a:r>
                  <a:rPr lang="en-US" sz="2400" b="1" dirty="0"/>
                  <a:t>等价于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是某个二维随机变量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的分布函数</a:t>
                </a: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性质</a:t>
                </a:r>
                <a:r>
                  <a:rPr lang="en-US" altLang="zh-CN" sz="2400" dirty="0"/>
                  <a:t>4</a:t>
                </a:r>
                <a:r>
                  <a:rPr lang="zh-CN" altLang="en-US" sz="2400" dirty="0"/>
                  <a:t>是否被性质</a:t>
                </a:r>
                <a:r>
                  <a:rPr lang="en-US" altLang="zh-CN" sz="2400" dirty="0"/>
                  <a:t>1-3</a:t>
                </a:r>
                <a:r>
                  <a:rPr lang="zh-CN" altLang="en-US" sz="2400" dirty="0"/>
                  <a:t>蕴含？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当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000" dirty="0"/>
                  <a:t>，否则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lvl="1"/>
                <a:endParaRPr lang="en-US" sz="1977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  <a:blipFill>
                <a:blip r:embed="rId2"/>
                <a:stretch>
                  <a:fillRect l="-435" t="-1190" r="-544" b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2BA9-C05B-A235-BF97-3A6CE44E8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2714-B6EA-AEAB-281A-1008E999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59" y="4633922"/>
            <a:ext cx="3368797" cy="20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25C3-3793-6281-2664-A49809FD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8A9D4-05D4-B4D1-864F-77F2096A334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881281" cy="5333856"/>
              </a:xfrm>
            </p:spPr>
            <p:txBody>
              <a:bodyPr/>
              <a:lstStyle/>
              <a:p>
                <a:r>
                  <a:rPr lang="en-US" dirty="0" err="1"/>
                  <a:t>给定</a:t>
                </a:r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协方差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US" dirty="0" err="1"/>
                  <a:t>性质</a:t>
                </a:r>
                <a:r>
                  <a:rPr lang="zh-CN" altLang="en-US" dirty="0"/>
                  <a:t>回顾：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 err="1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相互独立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Cov</m:t>
                                    </m:r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8A9D4-05D4-B4D1-864F-77F2096A3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881281" cy="5333856"/>
              </a:xfrm>
              <a:blipFill>
                <a:blip r:embed="rId2"/>
                <a:stretch>
                  <a:fillRect l="-427" t="-1190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570E-FE34-A040-AE3B-14BD0B7BD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3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6DBE-67EE-F43B-94FA-3FF75352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7EBEC-CC4A-4F7F-BC68-A14190401A3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09681" y="1371562"/>
                <a:ext cx="11429516" cy="5333856"/>
              </a:xfrm>
            </p:spPr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&lt;1,0&lt;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b="0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CN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CN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+8/3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 altLang="zh-CN" sz="20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b="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7EBEC-CC4A-4F7F-BC68-A14190401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09681" y="1371562"/>
                <a:ext cx="11429516" cy="5333856"/>
              </a:xfrm>
              <a:blipFill>
                <a:blip r:embed="rId2"/>
                <a:stretch>
                  <a:fillRect l="-444" t="-1190" b="-3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302CB-BAF6-9C77-01AC-FA2F8D97D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4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647A-1C62-DC58-94B3-024C2783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A44A3-2801-50FF-1572-BEF5179EEF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A44A3-2801-50FF-1572-BEF5179EE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A0B7C-028C-59EB-A688-36502FFD93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71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268B-7240-1670-6D51-91451154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ABA25-6D66-6404-8ED9-6DC79BC5B2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∬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∬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∬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∬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∬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∬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ABA25-6D66-6404-8ED9-6DC79BC5B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b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C863-2D5E-CFB8-7804-3208A1AF8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0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23C0-7140-EEE4-B4CF-6252F2D5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2AD39-DE81-F09A-6154-1430C80E91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300" dirty="0"/>
                  <a:t>给定</a:t>
                </a:r>
                <a:r>
                  <a:rPr lang="zh-CN" altLang="en-US" sz="2300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3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300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300" dirty="0"/>
                  <a:t>的</a:t>
                </a:r>
                <a:r>
                  <a:rPr lang="en-US" sz="2300" b="1" dirty="0"/>
                  <a:t>相关系数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300" b="1" dirty="0"/>
              </a:p>
              <a:p>
                <a:r>
                  <a:rPr lang="zh-CN" altLang="en-US" sz="2300" dirty="0"/>
                  <a:t>回顾：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300" b="1" dirty="0"/>
              </a:p>
              <a:p>
                <a:r>
                  <a:rPr lang="zh-CN" altLang="en-US" sz="2300" dirty="0"/>
                  <a:t>回顾：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3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的标准化随机变量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sz="23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300" dirty="0"/>
                  <a:t>（或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300" dirty="0"/>
                  <a:t>）：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sz="2300" b="1" dirty="0"/>
                  <a:t>正相关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300" dirty="0"/>
                  <a:t>（或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300" dirty="0"/>
                  <a:t>）：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sz="2300" b="1" dirty="0"/>
                  <a:t>负相关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300" dirty="0"/>
                  <a:t>（或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300" dirty="0"/>
                  <a:t>）：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sz="2300" b="1" dirty="0"/>
                  <a:t>不相关</a:t>
                </a:r>
              </a:p>
              <a:p>
                <a:r>
                  <a:rPr lang="en-CN" sz="2300" dirty="0"/>
                  <a:t>若相互独立</a:t>
                </a:r>
                <a:r>
                  <a:rPr lang="zh-CN" altLang="en-US" sz="2300" dirty="0"/>
                  <a:t>，一定有不相关</a:t>
                </a:r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300" dirty="0"/>
              </a:p>
              <a:p>
                <a:r>
                  <a:rPr lang="zh-CN" altLang="en-US" sz="2300" dirty="0"/>
                  <a:t>不相关，是否一定有相互独立？</a:t>
                </a:r>
                <a:endParaRPr lang="en-CN" sz="2300" dirty="0"/>
              </a:p>
              <a:p>
                <a:endParaRPr lang="en-CN" sz="2300" dirty="0"/>
              </a:p>
              <a:p>
                <a:endParaRPr lang="en-CN" sz="2300" dirty="0"/>
              </a:p>
              <a:p>
                <a:endParaRPr lang="en-CN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2AD39-DE81-F09A-6154-1430C80E9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b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0D477-524A-F45C-54CE-8E5E92ADA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A08D-EC46-BF4C-117D-031FB8DA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1911B6-2AA2-563F-1AD8-82CE76AD42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300" dirty="0"/>
                  <a:t>给定</a:t>
                </a:r>
                <a:r>
                  <a:rPr lang="zh-CN" altLang="en-US" sz="2300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3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300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300" dirty="0"/>
                  <a:t>的</a:t>
                </a:r>
                <a:r>
                  <a:rPr lang="en-US" sz="2300" b="1" dirty="0"/>
                  <a:t>相关系数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300" b="1" dirty="0"/>
              </a:p>
              <a:p>
                <a:endParaRPr lang="en-US" sz="2300" b="1" dirty="0"/>
              </a:p>
              <a:p>
                <a:r>
                  <a:rPr lang="en-CN" sz="2300" dirty="0"/>
                  <a:t>性质</a:t>
                </a:r>
                <a:r>
                  <a:rPr lang="en-US" altLang="zh-CN" sz="2300" dirty="0"/>
                  <a:t>1:</a:t>
                </a:r>
                <a:r>
                  <a:rPr lang="en-US" altLang="zh-CN" sz="23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Corr</m:t>
                        </m:r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CN" sz="2300" dirty="0"/>
              </a:p>
              <a:p>
                <a:r>
                  <a:rPr lang="en-CN" sz="2300" dirty="0"/>
                  <a:t>证明</a:t>
                </a:r>
                <a:r>
                  <a:rPr lang="zh-CN" altLang="en-US" sz="2300" dirty="0"/>
                  <a:t>：</a:t>
                </a:r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2300" i="1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&gt;0⇒</m:t>
                    </m:r>
                    <m:sSup>
                      <m:sSup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3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CN" sz="2300" dirty="0"/>
              </a:p>
              <a:p>
                <a:pPr lvl="1"/>
                <a:endParaRPr lang="en-CN" sz="2300" dirty="0"/>
              </a:p>
              <a:p>
                <a:pPr lvl="1"/>
                <a:endParaRPr lang="en-CN" sz="2300" dirty="0"/>
              </a:p>
              <a:p>
                <a:r>
                  <a:rPr lang="en-CN" sz="2300" dirty="0"/>
                  <a:t>性质</a:t>
                </a:r>
                <a:r>
                  <a:rPr lang="en-US" altLang="zh-CN" sz="2300" dirty="0"/>
                  <a:t>2:</a:t>
                </a:r>
                <a:r>
                  <a:rPr lang="en-US" altLang="zh-CN" sz="23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CN" sz="2300" dirty="0"/>
                  <a:t>当且仅当</a:t>
                </a:r>
                <a:r>
                  <a:rPr lang="zh-CN" altLang="en-US" sz="2300" dirty="0"/>
                  <a:t>存在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3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3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sz="2300" dirty="0"/>
              </a:p>
              <a:p>
                <a:pPr lvl="1"/>
                <a:endParaRPr lang="en-CN" sz="2300" dirty="0"/>
              </a:p>
              <a:p>
                <a:endParaRPr lang="en-CN" sz="2300" dirty="0"/>
              </a:p>
              <a:p>
                <a:endParaRPr lang="en-CN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1911B6-2AA2-563F-1AD8-82CE76AD4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BDF13-8023-532E-4C07-260B6C12D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7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EA6-C039-0097-A16A-F720CD2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93F61-4648-19AE-6C11-BA16B19509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&lt;1,0&lt;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b="0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CN" dirty="0"/>
                  <a:t>并判断相关性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 altLang="zh-CN" sz="28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81</m:t>
                            </m:r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162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299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dirty="0"/>
                  <a:t>，负相关</a:t>
                </a:r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93F61-4648-19AE-6C11-BA16B1950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69773-F794-9663-0A34-04483E2FF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7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210A-2DD4-9F98-225C-6EDA8BAA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</a:t>
            </a:r>
            <a:r>
              <a:rPr lang="zh-CN" altLang="en-US" dirty="0"/>
              <a:t>多维连续随机变量的特征数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D4F15-5EF5-8FB2-66AC-9A39B506A47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证明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相互独立当且仅当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 不相关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相互独立等价于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不相关等价于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D4F15-5EF5-8FB2-66AC-9A39B506A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2B65-04A6-0AA0-4A22-5A1D63B65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2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5ABA-3D32-992E-DC0E-18C78BD7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5F53-D360-CC9E-D189-14FE3948FA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给定连续</a:t>
                </a:r>
                <a:r>
                  <a:rPr 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的概率密度函数</a:t>
                </a:r>
                <a:endParaRPr lang="en-CN" dirty="0"/>
              </a:p>
              <a:p>
                <a:endParaRPr lang="en-CN" dirty="0"/>
              </a:p>
              <a:p>
                <a:r>
                  <a:rPr lang="en-CN" b="1" dirty="0"/>
                  <a:t>卷积公式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b="0" dirty="0"/>
                  <a:t>相互独立，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证明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zh-CN" altLang="en-US" dirty="0"/>
                  <a:t>，两边对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N" dirty="0"/>
                  <a:t>求导</a:t>
                </a:r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5F53-D360-CC9E-D189-14FE3948F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09" t="-1190" b="-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38FF-78DD-A541-A182-CC15C65E1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3B43-CCDF-05F6-7040-72A58EE9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DB4DDC-8527-094D-88A2-C5349EE7D8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1: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的概率密度函数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𝑦𝑧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 err="1"/>
                  <a:t>令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b="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DB4DDC-8527-094D-88A2-C5349EE7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16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369A-B31D-C4ED-1FFE-5B116CBA5B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8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5DCE-BB39-0F2C-6A1A-CB457471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BD147-8B3E-0059-BB7F-8F6C700EE2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给定二维随机变量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，若存在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CN" dirty="0"/>
                  <a:t>使得分布函数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N" dirty="0"/>
                  <a:t>可表示为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𝑑𝑢𝑑𝑣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，则称</a:t>
                </a:r>
                <a:r>
                  <a:rPr lang="en-US" dirty="0"/>
                  <a:t>二维随机变量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为</a:t>
                </a:r>
                <a:r>
                  <a:rPr lang="en-CN" b="1" dirty="0"/>
                  <a:t>二维连续随机变量</a:t>
                </a:r>
                <a:r>
                  <a:rPr lang="zh-CN" altLang="en-US" dirty="0"/>
                  <a:t>，称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联合密度函数</a:t>
                </a:r>
              </a:p>
              <a:p>
                <a:endParaRPr lang="en-CN" b="1" dirty="0"/>
              </a:p>
              <a:p>
                <a:r>
                  <a:rPr lang="en-US" dirty="0" err="1"/>
                  <a:t>联合密度函数的性质</a:t>
                </a:r>
                <a:endParaRPr lang="en-US" dirty="0"/>
              </a:p>
              <a:p>
                <a:r>
                  <a:rPr lang="zh-CN" altLang="en-US" b="0" dirty="0"/>
                  <a:t>性质</a:t>
                </a:r>
                <a:r>
                  <a:rPr lang="en-US" altLang="zh-CN" b="0" dirty="0"/>
                  <a:t>1</a:t>
                </a:r>
                <a:r>
                  <a:rPr lang="en-US" altLang="zh-CN" dirty="0"/>
                  <a:t>(</a:t>
                </a:r>
                <a:r>
                  <a:rPr lang="zh-CN" altLang="en-US" b="1" dirty="0"/>
                  <a:t>非负性</a:t>
                </a:r>
                <a:r>
                  <a:rPr lang="en-US" altLang="zh-CN" dirty="0"/>
                  <a:t>):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zh-CN" altLang="en-US" b="0" dirty="0"/>
                  <a:t>性质</a:t>
                </a:r>
                <a:r>
                  <a:rPr lang="en-US" altLang="zh-CN" dirty="0"/>
                  <a:t>2(</a:t>
                </a:r>
                <a:r>
                  <a:rPr lang="zh-CN" altLang="en-US" b="1" dirty="0"/>
                  <a:t>正则性</a:t>
                </a:r>
                <a:r>
                  <a:rPr lang="en-US" altLang="zh-CN" dirty="0"/>
                  <a:t>):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𝑑𝑢𝑑𝑣</m:t>
                            </m:r>
                          </m:e>
                        </m:nary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zh-CN" altLang="en-CN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偏导数存在的点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zh-CN" altLang="en-US" dirty="0"/>
                  <a:t>对于区域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CN" dirty="0"/>
              </a:p>
              <a:p>
                <a:endParaRPr lang="en-CN" b="1" dirty="0"/>
              </a:p>
              <a:p>
                <a:endParaRPr lang="en-C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BD147-8B3E-0059-BB7F-8F6C700EE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44" t="-6190" r="-777" b="-15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97803-594C-50B6-527A-475DC33CD1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7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CE29-59B2-8793-8C1F-6C5DECA0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4D446-566E-4E4F-9108-373433441BD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1: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的概率密度函数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ra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r>
                  <a:rPr lang="en-CN" dirty="0"/>
                  <a:t>也即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4D446-566E-4E4F-9108-373433441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2F478-9A5A-DDA2-6564-47A5DF37FF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1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B445-8387-174A-660A-DD269DBA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37A10-2825-00B3-E1A0-33D86D19240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推广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，且相互独立，则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特别有</a:t>
                </a:r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独立同分布</a:t>
                </a:r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CN" dirty="0"/>
              </a:p>
              <a:p>
                <a:pPr lvl="1"/>
                <a:r>
                  <a:rPr lang="en-US" dirty="0" err="1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N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37A10-2825-00B3-E1A0-33D86D192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F6D-EBC4-4868-6C58-50C9CCC35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729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B834-D6FB-C24D-2D5E-CCCCD9E6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97D4D-00B1-CB66-982F-C25DA413FE9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dirty="0"/>
                  <a:t>2</a:t>
                </a:r>
                <a:r>
                  <a:rPr lang="en-US" altLang="zh-CN" dirty="0"/>
                  <a:t>: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的概率密度函数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也即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endParaRPr lang="en-CN" dirty="0"/>
              </a:p>
              <a:p>
                <a:r>
                  <a:rPr lang="en-CN" dirty="0"/>
                  <a:t>回顾</a:t>
                </a:r>
                <a:r>
                  <a:rPr lang="zh-CN" altLang="en-US" dirty="0"/>
                  <a:t>：对于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，定义概率密度函数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CN" dirty="0"/>
              </a:p>
              <a:p>
                <a:endParaRPr lang="en-CN" dirty="0"/>
              </a:p>
              <a:p>
                <a:r>
                  <a:rPr lang="en-CN" dirty="0"/>
                  <a:t>推广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97D4D-00B1-CB66-982F-C25DA413F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8ABC-609F-D115-6278-9ECEF8CDD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39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D7C2-464C-E270-44C4-3EE2C58F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80AC5-CAFD-DE54-8FE4-656D1EDF1EB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的概率密度函数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N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的概率密度函数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80AC5-CAFD-DE54-8FE4-656D1EDF1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4BD47-ECCC-DAC4-B9B3-D98AF6817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9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27E2-4350-3D34-09A7-D748C2A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03178-8334-CF17-1241-73A1FDE96EC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若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相互独立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/>
                  <a:t>的分布函数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满足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若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相互独立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/>
                  <a:t>的分布函数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满足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)⋅(1−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)⋅⋯⋅(1−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03178-8334-CF17-1241-73A1FDE96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94C80-B480-DF8C-92D6-B2793ECDEA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649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BF62-0493-C83E-B62A-F68E3192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BC6948-5BCA-5DC9-D34C-4D0BA8E87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回顾</a:t>
                </a:r>
                <a:r>
                  <a:rPr lang="zh-CN" altLang="en-US" dirty="0"/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为连续随机变量</a:t>
                </a:r>
                <a:r>
                  <a:rPr lang="zh-CN" altLang="en-US" dirty="0"/>
                  <a:t>，若函数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err="1"/>
                  <a:t>严格单调</a:t>
                </a:r>
                <a:r>
                  <a:rPr lang="zh-CN" altLang="en-US" dirty="0"/>
                  <a:t>，其反函数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err="1"/>
                  <a:t>有连续导数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的概率密度函数为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US" dirty="0"/>
                  <a:t> 当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当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∉(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CN" dirty="0"/>
                  <a:t>若连续</a:t>
                </a:r>
                <a:r>
                  <a:rPr 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。函数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有连续偏导数</a:t>
                </a:r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为唯一的反函数</a:t>
                </a:r>
                <a:endParaRPr lang="en-US" altLang="zh-CN" dirty="0"/>
              </a:p>
              <a:p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的联合密度函数为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，其中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BC6948-5BCA-5DC9-D34C-4D0BA8E87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81220-0BF4-2E70-169D-C99A6EE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48EC-3ABA-A742-83FE-65EDE45E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64743-C8D3-DE2E-6A87-FFA7F95A9B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:r>
                  <a:rPr lang="en-CN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相互独立</a:t>
                </a:r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zh-CN" altLang="en-US" dirty="0"/>
                  <a:t>。计算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的联合密度函数为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也即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N" dirty="0"/>
                  <a:t>相互独立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64743-C8D3-DE2E-6A87-FFA7F95A9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235D5-B33F-3076-FFE5-7839F7F2C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9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6958-15AF-73F0-2452-4BE87E25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5D5A-2849-9A01-71D3-D91F7828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9DF1A-40B7-7EB9-FA21-EB6A048D653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例2</a:t>
                </a:r>
                <a:r>
                  <a:rPr lang="zh-CN" altLang="en-US" dirty="0"/>
                  <a:t>：</a:t>
                </a:r>
                <a:r>
                  <a:rPr lang="en-CN" dirty="0"/>
                  <a:t>若连续</a:t>
                </a:r>
                <a:r>
                  <a:rPr 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r>
                  <a:rPr lang="zh-CN" altLang="en-US" dirty="0"/>
                  <a:t>的概率密度函数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N" dirty="0"/>
                  <a:t>的联合密度函数为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的边际密度函数为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9DF1A-40B7-7EB9-FA21-EB6A048D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22C04-E9F2-F9C6-C80F-C8C2B98D1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7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1CDC-09D7-F86D-72E1-186CD26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多维连续随机变量函数的分布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AFC537-E494-1C9A-0BC7-4F5724DCA6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例2</a:t>
                </a:r>
                <a:r>
                  <a:rPr lang="zh-CN" altLang="en-US" dirty="0"/>
                  <a:t>：</a:t>
                </a:r>
                <a:r>
                  <a:rPr lang="en-CN" dirty="0"/>
                  <a:t>若连续</a:t>
                </a:r>
                <a:r>
                  <a:rPr 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相互独立，计算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r>
                  <a:rPr lang="zh-CN" altLang="en-US" dirty="0"/>
                  <a:t>的概率密度函数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的概率密度函数为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验证：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求导，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AFC537-E494-1C9A-0BC7-4F5724DCA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048" b="-7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C395-D9C1-2CF2-A65E-FEE3C87B7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5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38F1BB-7CE1-CA81-B8C9-077C47AA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1" y="2500311"/>
            <a:ext cx="6661440" cy="1471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6E227-12ED-BD6B-2138-699FC4E7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多维高斯分布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BF012-7303-199D-96B3-7C0B1C6D5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随机向量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N" dirty="0"/>
                  <a:t>的数学期望向量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N" dirty="0"/>
                  <a:t>的协方差矩阵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性质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CN" dirty="0"/>
                  <a:t>是</a:t>
                </a:r>
                <a:r>
                  <a:rPr lang="zh-CN" altLang="en-US" dirty="0"/>
                  <a:t>半正定的</a:t>
                </a:r>
                <a:r>
                  <a:rPr lang="en-CN" dirty="0"/>
                  <a:t>对阵矩阵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BF012-7303-199D-96B3-7C0B1C6D5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4E2DF-D18F-37D6-A8BC-D46258090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41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3D9E-DAD1-6068-C034-78CAB7A3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FF4B4-0299-6A3D-F69F-A8EF0E03745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这里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是某个常数</a:t>
                </a:r>
                <a:endParaRPr lang="en-US" altLang="zh-CN" dirty="0"/>
              </a:p>
              <a:p>
                <a:r>
                  <a:rPr lang="zh-CN" altLang="en-US" dirty="0"/>
                  <a:t>计算常数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，并计算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由正则性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6⋅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6⋅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6⋅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FF4B4-0299-6A3D-F69F-A8EF0E037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5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DCA79-9E71-0A1B-0096-62207F1A48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0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E3D8-9057-3E7E-5B94-539DFD9B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多维高斯分布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7F2203-124C-F1F9-19A2-EA2CE615A7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，计算协方差矩阵和其逆矩阵</a:t>
                </a:r>
                <a:endParaRPr lang="en-US" altLang="zh-CN" dirty="0"/>
              </a:p>
              <a:p>
                <a:pPr lvl="1"/>
                <a:r>
                  <a:rPr lang="en-CN" dirty="0"/>
                  <a:t>协方差矩阵为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逆矩阵为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7F2203-124C-F1F9-19A2-EA2CE61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DF6E7-413E-3DAA-ACB5-8DCD11A50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43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1F79-06A4-103F-0E4B-7DAA68AE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多维高斯分布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29AB4-BA81-C2A5-49C8-47A150E56B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维高斯分布的联合密度函数为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数学期望向量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CN" dirty="0"/>
                  <a:t>协方差矩阵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记</a:t>
                </a:r>
                <a:r>
                  <a:rPr lang="zh-CN" altLang="en-US" dirty="0"/>
                  <a:t>号：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当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dirty="0"/>
              </a:p>
              <a:p>
                <a:r>
                  <a:rPr lang="en-CN" dirty="0"/>
                  <a:t>也即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相互独立且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29AB4-BA81-C2A5-49C8-47A150E56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7F6B-CBB0-00D1-599C-C2AE27B90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CF03-78E7-F4BB-C8E9-54562847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多维高斯分布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DE3DC-1418-CC02-C285-CF2CC2072BC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维高斯分布的联合密度函数为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性质</a:t>
                </a:r>
                <a:r>
                  <a:rPr lang="zh-CN" altLang="en-US" dirty="0"/>
                  <a:t>：</a:t>
                </a:r>
                <a:endParaRPr lang="en-CN" dirty="0"/>
              </a:p>
              <a:p>
                <a:pPr lvl="1"/>
                <a:r>
                  <a:rPr lang="en-CN" dirty="0"/>
                  <a:t>边际分布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相互独立等价于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两两不相关</a:t>
                </a:r>
                <a:r>
                  <a:rPr lang="zh-CN" altLang="en-US" dirty="0"/>
                  <a:t>，也即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dirty="0"/>
                  <a:t>为对角矩阵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N" dirty="0"/>
                  <a:t>为正交矩阵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marL="483849" lvl="1" indent="0">
                  <a:buNone/>
                </a:pPr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DE3DC-1418-CC02-C285-CF2CC2072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03F75-CA4F-67F2-8B0B-444628F1C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6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3A7E-583C-E40F-968B-1BDE3F82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AD7F-D24C-EF68-A4E5-DA130D53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多维高斯分布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8419A2-A99E-DC42-1BB6-04D8375D1C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2047536" cy="53338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维高斯分布的联合密度函数为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/>
                  <a:t>，令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det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det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8419A2-A99E-DC42-1BB6-04D8375D1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2047536" cy="5333856"/>
              </a:xfrm>
              <a:blipFill>
                <a:blip r:embed="rId2"/>
                <a:stretch>
                  <a:fillRect l="-421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BADA7-93BE-B06E-ED3F-77A774650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71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55C4-7078-1D18-0936-0D8F8EEA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35144-1A1D-B14F-1986-92B8943600B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dirty="0"/>
                  <a:t>中的一个有界区域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表示从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dirty="0"/>
                  <a:t>中均匀取一点的坐标</a:t>
                </a:r>
                <a:r>
                  <a:rPr lang="zh-CN" altLang="en-US" dirty="0"/>
                  <a:t>。写出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。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服从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上的</a:t>
                </a:r>
                <a:r>
                  <a:rPr lang="zh-CN" alt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二维均匀分布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，记为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35144-1A1D-B14F-1986-92B894360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C396-2846-0B89-B343-7C608EFBE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0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F1AF-6FA9-7F6A-2713-A879F313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222D5-41F4-B1E2-D458-323E6F75DD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659401" cy="5333856"/>
              </a:xfrm>
            </p:spPr>
            <p:txBody>
              <a:bodyPr/>
              <a:lstStyle/>
              <a:p>
                <a:r>
                  <a:rPr lang="en-CN" dirty="0"/>
                  <a:t>给定</a:t>
                </a:r>
                <a:r>
                  <a:rPr lang="en-US" dirty="0"/>
                  <a:t>二维随机变量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联合分布函数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的分布函数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,+∞)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边际分布函数</a:t>
                </a:r>
              </a:p>
              <a:p>
                <a:r>
                  <a:rPr lang="en-CN" dirty="0"/>
                  <a:t>类似有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边际分布函数</a:t>
                </a:r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的联合分布函数</a:t>
                </a:r>
                <a:r>
                  <a:rPr lang="zh-CN" altLang="en-US" dirty="0"/>
                  <a:t>满足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CN" dirty="0"/>
                  <a:t> 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N" dirty="0"/>
                  <a:t> 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N" dirty="0"/>
                  <a:t> 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222D5-41F4-B1E2-D458-323E6F75D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659401" cy="5333856"/>
              </a:xfrm>
              <a:blipFill>
                <a:blip r:embed="rId2"/>
                <a:stretch>
                  <a:fillRect l="-435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25ED6-D09F-23DB-FF5B-3A5ADBEC1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1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037B-A276-D434-2F4E-F5559E4F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87D40-9213-1217-F8A4-EE80413A285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</a:t>
                </a:r>
                <a:r>
                  <a:rPr lang="en-US" dirty="0"/>
                  <a:t>二维连续随机变量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</a:p>
              <a:p>
                <a:r>
                  <a:rPr lang="en-CN" dirty="0"/>
                  <a:t>如何计算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𝑑𝑣𝑑𝑢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边际密度函数</a:t>
                </a:r>
              </a:p>
              <a:p>
                <a:r>
                  <a:rPr lang="en-CN" dirty="0"/>
                  <a:t>类似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边际密度函数</a:t>
                </a:r>
              </a:p>
              <a:p>
                <a:r>
                  <a:rPr lang="en-CN" dirty="0"/>
                  <a:t>例</a:t>
                </a:r>
                <a:r>
                  <a:rPr lang="en-US" dirty="0"/>
                  <a:t>1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=6⋅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的边际密度函数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=3⋅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87D40-9213-1217-F8A4-EE80413A2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1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CB34E-86E4-3BB9-9C7F-4F6C25415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5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BC55-ED44-5516-01F8-1CF01A10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多维连续随机变量的分布函数和密度函数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17FE4-BE39-969A-7FEB-76A12E1A6B0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的边际密度函数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CN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的边际密度函数</a:t>
                </a:r>
              </a:p>
              <a:p>
                <a:endParaRPr lang="en-CN" b="1" dirty="0"/>
              </a:p>
              <a:p>
                <a:r>
                  <a:rPr lang="en-CN" dirty="0"/>
                  <a:t>例</a:t>
                </a:r>
                <a:r>
                  <a:rPr lang="en-US" dirty="0"/>
                  <a:t>2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dirty="0"/>
                  <a:t>的联合密度函数</a:t>
                </a:r>
                <a:r>
                  <a:rPr lang="zh-CN" altLang="en-US" dirty="0"/>
                  <a:t>满足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CN" dirty="0"/>
                  <a:t>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的边际密度函数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CN" b="1" dirty="0"/>
              </a:p>
              <a:p>
                <a:endParaRPr lang="en-CN" b="1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17FE4-BE39-969A-7FEB-76A12E1A6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3095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E4B8-2EB1-9EDF-7BAB-4383A161B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50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33091</TotalTime>
  <Words>4509</Words>
  <Application>Microsoft Macintosh PowerPoint</Application>
  <PresentationFormat>Widescreen</PresentationFormat>
  <Paragraphs>523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CMU Sans Serif</vt:lpstr>
      <vt:lpstr>等线</vt:lpstr>
      <vt:lpstr>Times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Wingdings 3</vt:lpstr>
      <vt:lpstr>CMU PPT Theme</vt:lpstr>
      <vt:lpstr>信息学中的概率统计</vt:lpstr>
      <vt:lpstr>多维连续随机变量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1. 多维连续随机变量的分布函数和密度函数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2. 多维连续随机变量的独立性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3. 多维连续随机变量的特征数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4. 多维连续随机变量函数的分布 </vt:lpstr>
      <vt:lpstr>5. 多维高斯分布</vt:lpstr>
      <vt:lpstr>5. 多维高斯分布</vt:lpstr>
      <vt:lpstr>5. 多维高斯分布</vt:lpstr>
      <vt:lpstr>5. 多维高斯分布</vt:lpstr>
      <vt:lpstr>5. 多维高斯分布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 Wang</cp:lastModifiedBy>
  <cp:revision>1809</cp:revision>
  <dcterms:created xsi:type="dcterms:W3CDTF">2019-12-24T13:39:44Z</dcterms:created>
  <dcterms:modified xsi:type="dcterms:W3CDTF">2024-12-31T07:05:48Z</dcterms:modified>
</cp:coreProperties>
</file>